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60" r:id="rId4"/>
    <p:sldId id="261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5" r:id="rId18"/>
    <p:sldId id="287" r:id="rId19"/>
    <p:sldId id="288" r:id="rId20"/>
    <p:sldId id="289" r:id="rId21"/>
    <p:sldId id="290" r:id="rId22"/>
    <p:sldId id="292" r:id="rId23"/>
    <p:sldId id="293" r:id="rId24"/>
    <p:sldId id="300" r:id="rId25"/>
    <p:sldId id="301" r:id="rId26"/>
    <p:sldId id="302" r:id="rId27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03339A-C312-47B5-ACF8-283DC6CAD578}" type="datetimeFigureOut">
              <a:rPr lang="pt-BR" smtClean="0"/>
              <a:t>31/07/2026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B2F49-A246-4FD4-8321-C77AAAF844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522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1B2F49-A246-4FD4-8321-C77AAAF84435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9265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4908" y="666750"/>
            <a:ext cx="5702935" cy="8272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19708" y="1776425"/>
            <a:ext cx="10555605" cy="3610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ta.info/artigos/creditamento-na-pec-45-2019-o-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ta.info/artigos/creditamento-na-pec-45-2019-o-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ta.info/artigos/creditamento-na-pec-45-2019-o-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9562" y="1066800"/>
            <a:ext cx="11572875" cy="47244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0725" y="642937"/>
            <a:ext cx="8210550" cy="557212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790057" y="6230518"/>
            <a:ext cx="58997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http</a:t>
            </a:r>
            <a:r>
              <a:rPr sz="1800" spc="-25" dirty="0">
                <a:latin typeface="Calibri"/>
                <a:cs typeface="Calibri"/>
                <a:hlinkClick r:id="rId3"/>
              </a:rPr>
              <a:t>s://www.jota.info/artigos/creditamento-</a:t>
            </a:r>
            <a:r>
              <a:rPr sz="1800" spc="-10" dirty="0">
                <a:latin typeface="Calibri"/>
                <a:cs typeface="Calibri"/>
                <a:hlinkClick r:id="rId3"/>
              </a:rPr>
              <a:t>na-pec-45-2019-</a:t>
            </a:r>
            <a:r>
              <a:rPr sz="1800" spc="-25" dirty="0">
                <a:latin typeface="Calibri"/>
                <a:cs typeface="Calibri"/>
                <a:hlinkClick r:id="rId3"/>
              </a:rPr>
              <a:t>o-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principio-da-neutralidade-14112023#_ftn1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78226" y="689800"/>
            <a:ext cx="5506974" cy="574751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790057" y="6230518"/>
            <a:ext cx="58997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http</a:t>
            </a:r>
            <a:r>
              <a:rPr sz="1800" spc="-25" dirty="0">
                <a:latin typeface="Calibri"/>
                <a:cs typeface="Calibri"/>
                <a:hlinkClick r:id="rId3"/>
              </a:rPr>
              <a:t>s://www.jota.info/artigos/creditamento-</a:t>
            </a:r>
            <a:r>
              <a:rPr sz="1800" spc="-10" dirty="0">
                <a:latin typeface="Calibri"/>
                <a:cs typeface="Calibri"/>
                <a:hlinkClick r:id="rId3"/>
              </a:rPr>
              <a:t>na-pec-45-2019-</a:t>
            </a:r>
            <a:r>
              <a:rPr sz="1800" spc="-25" dirty="0">
                <a:latin typeface="Calibri"/>
                <a:cs typeface="Calibri"/>
                <a:hlinkClick r:id="rId3"/>
              </a:rPr>
              <a:t>o-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principio-da-neutralidade-14112023#_ftn1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2925" y="700087"/>
            <a:ext cx="11106150" cy="54578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0112" y="862012"/>
            <a:ext cx="10391775" cy="513397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A6AD298-8749-4CFD-B3B7-2CDEEC0F68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990601"/>
            <a:ext cx="10613313" cy="5539978"/>
          </a:xfrm>
        </p:spPr>
        <p:txBody>
          <a:bodyPr/>
          <a:lstStyle/>
          <a:p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Conceito de IVA Dual:</a:t>
            </a:r>
          </a:p>
          <a:p>
            <a:endParaRPr lang="pt-BR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O IVA Dual é o modelo da Reforma Tributária brasileira que une dois Impostos sobre Valor Agregado (IVA): a CBS (federal) e o IBS (estadual e municipal).</a:t>
            </a:r>
          </a:p>
          <a:p>
            <a:endParaRPr lang="pt-BR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Ele substitui os antigos tributos sobre o consumo (PIS, </a:t>
            </a:r>
            <a:r>
              <a:rPr lang="pt-BR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Cofins</a:t>
            </a:r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, IPI, ICMS e ISS) por um sistema unificado no destino e não cumulativo.</a:t>
            </a:r>
          </a:p>
          <a:p>
            <a:endParaRPr lang="pt-BR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Componentes do IVA Dual - CBS (Contribuição sobre Bens e Serviços): Imposto federal que substitui o PIS e a </a:t>
            </a:r>
            <a:r>
              <a:rPr lang="pt-BR" sz="1800" b="0" dirty="0" err="1">
                <a:latin typeface="Arial" panose="020B0604020202020204" pitchFamily="34" charset="0"/>
                <a:cs typeface="Arial" panose="020B0604020202020204" pitchFamily="34" charset="0"/>
              </a:rPr>
              <a:t>Cofins</a:t>
            </a:r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. IBS (Imposto sobre Bens e Serviços): Imposto gerido por estados e municípios que substitui o ICMS e o ISS.</a:t>
            </a:r>
          </a:p>
          <a:p>
            <a:endParaRPr lang="pt-BR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Principais Características</a:t>
            </a:r>
          </a:p>
          <a:p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Não cumulatividade plena: </a:t>
            </a:r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O imposto incide em cada etapa, mas gera créditos sobre o que foi pago antes, evitando o efeito em cascata.</a:t>
            </a:r>
          </a:p>
          <a:p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Cobrança no destino: </a:t>
            </a:r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O imposto pertence ao local onde o produto ou serviço é consumido, acabando com a guerra fiscal.</a:t>
            </a:r>
          </a:p>
          <a:p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Transição gradual: </a:t>
            </a:r>
            <a:r>
              <a:rPr lang="pt-BR" sz="1800" b="0" dirty="0">
                <a:latin typeface="Arial" panose="020B0604020202020204" pitchFamily="34" charset="0"/>
                <a:cs typeface="Arial" panose="020B0604020202020204" pitchFamily="34" charset="0"/>
              </a:rPr>
              <a:t>Começa a valer em testes em 2026 e substitui totalmente o modelo antigo até 2033.</a:t>
            </a:r>
          </a:p>
          <a:p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06483653-B2CF-4037-A261-32783FFD222E}"/>
              </a:ext>
            </a:extLst>
          </p:cNvPr>
          <p:cNvSpPr txBox="1"/>
          <p:nvPr/>
        </p:nvSpPr>
        <p:spPr>
          <a:xfrm>
            <a:off x="1143000" y="762000"/>
            <a:ext cx="102870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Princípio do destino:</a:t>
            </a:r>
          </a:p>
          <a:p>
            <a:endParaRPr lang="pt-BR" dirty="0"/>
          </a:p>
          <a:p>
            <a:r>
              <a:rPr lang="pt-BR" dirty="0"/>
              <a:t>O princípio do destino determina que os impostos sobre o consumo devem ser pagos no local onde ocorre o consumo final do bem ou serviço, e não mais no local de origem ou onde a empresa está fabricando ou instalada. Essa regra se aplica aos novos tributos da reforma tributária: o IBS (estadual/municipal) e a CBS (federal), substituindo o modelo antigo do ICMS e do ISS.</a:t>
            </a:r>
          </a:p>
          <a:p>
            <a:endParaRPr lang="pt-BR" dirty="0"/>
          </a:p>
          <a:p>
            <a:r>
              <a:rPr lang="pt-BR" b="1" dirty="0"/>
              <a:t>O que muda na prática: </a:t>
            </a:r>
            <a:r>
              <a:rPr lang="pt-BR" dirty="0"/>
              <a:t>Fim da origem: O imposto não fica mais preso na cidade ou estado que fabrica o produto ou abriga o escritório da empresa. </a:t>
            </a:r>
          </a:p>
          <a:p>
            <a:r>
              <a:rPr lang="pt-BR" b="1" dirty="0"/>
              <a:t>Chegada ao consumidor</a:t>
            </a:r>
            <a:r>
              <a:rPr lang="pt-BR" dirty="0"/>
              <a:t>: A arrecadação vai direto para o ente federativo (estado e cidade) onde vive ou está o comprador final.</a:t>
            </a:r>
          </a:p>
          <a:p>
            <a:r>
              <a:rPr lang="pt-BR" b="1" dirty="0"/>
              <a:t>Fim da guerra fiscal: </a:t>
            </a:r>
            <a:r>
              <a:rPr lang="pt-BR" dirty="0"/>
              <a:t>Estados e municípios param de disputar empresas oferecendo descontos de impostos com base na localização da fábrica.</a:t>
            </a:r>
          </a:p>
          <a:p>
            <a:r>
              <a:rPr lang="pt-BR" dirty="0"/>
              <a:t>Impactos principais</a:t>
            </a:r>
          </a:p>
          <a:p>
            <a:r>
              <a:rPr lang="pt-BR" b="1" dirty="0"/>
              <a:t>Mercado consumidor: </a:t>
            </a:r>
            <a:r>
              <a:rPr lang="pt-BR" dirty="0"/>
              <a:t>Cidades e estados com muitas pessoas que consomem ganham mais recursos.</a:t>
            </a:r>
          </a:p>
          <a:p>
            <a:r>
              <a:rPr lang="pt-BR" b="1" dirty="0"/>
              <a:t>Empresas: </a:t>
            </a:r>
            <a:r>
              <a:rPr lang="pt-BR" dirty="0"/>
              <a:t>Negócios precisam atualizar sistemas e logística para calcular o imposto de acordo com o endereço de entrega ou domicílio do cliente.</a:t>
            </a:r>
          </a:p>
          <a:p>
            <a:r>
              <a:rPr lang="pt-BR" b="1" dirty="0"/>
              <a:t>Transição: </a:t>
            </a:r>
            <a:r>
              <a:rPr lang="pt-BR" dirty="0"/>
              <a:t>A mudança de local da receita ocorre de forma gradual ao longo dos anos para evitar que governos locais percam dinheiro de uma só vez.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8BD7916E-2F75-4189-981F-7B5587C5F86E}"/>
              </a:ext>
            </a:extLst>
          </p:cNvPr>
          <p:cNvSpPr txBox="1"/>
          <p:nvPr/>
        </p:nvSpPr>
        <p:spPr>
          <a:xfrm>
            <a:off x="1143000" y="1066800"/>
            <a:ext cx="89916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Não Cumulatividade</a:t>
            </a:r>
          </a:p>
          <a:p>
            <a:endParaRPr lang="pt-BR" dirty="0"/>
          </a:p>
          <a:p>
            <a:r>
              <a:rPr lang="pt-BR" dirty="0"/>
              <a:t>A não cumulatividade plena na reforma tributária é o mecanismo do novo IVA dual (IBS e CBS) que permite às empresas o aproveitamento integral de créditos sobre quase todas as aquisições de bens e serviços usados na atividade econômica, eliminando o efeito em cascata do sistema atual.</a:t>
            </a:r>
          </a:p>
          <a:p>
            <a:endParaRPr lang="pt-BR" dirty="0"/>
          </a:p>
          <a:p>
            <a:r>
              <a:rPr lang="pt-BR" dirty="0"/>
              <a:t>Como Funciona o Novo Modelo - Crédito financeiro amplo: Diferente do conceito restrito de insumo do PIS/</a:t>
            </a:r>
            <a:r>
              <a:rPr lang="pt-BR" dirty="0" err="1"/>
              <a:t>Cofins</a:t>
            </a:r>
            <a:r>
              <a:rPr lang="pt-BR" dirty="0"/>
              <a:t> ou ICMS, qualquer compra ligada à cadeia produtiva gera crédito.</a:t>
            </a:r>
          </a:p>
          <a:p>
            <a:endParaRPr lang="pt-BR" dirty="0"/>
          </a:p>
          <a:p>
            <a:r>
              <a:rPr lang="pt-BR" dirty="0"/>
              <a:t>Técnica imposto contra imposto: O valor do crédito aproveitado é exatamente o imposto cobrado e destacado na operação anterior.</a:t>
            </a:r>
          </a:p>
          <a:p>
            <a:endParaRPr lang="pt-BR" dirty="0"/>
          </a:p>
          <a:p>
            <a:r>
              <a:rPr lang="pt-BR" dirty="0"/>
              <a:t>Tributação sobre o valor agregado: O imposto real recai apenas sobre o acréscimo de valor de cada etapa, acumulando o ônus final no consumidor.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369B200D-DC61-46FF-BD3E-CAE018AE8CF4}"/>
              </a:ext>
            </a:extLst>
          </p:cNvPr>
          <p:cNvSpPr txBox="1"/>
          <p:nvPr/>
        </p:nvSpPr>
        <p:spPr>
          <a:xfrm>
            <a:off x="1600200" y="1066800"/>
            <a:ext cx="83058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Limites e Exceções</a:t>
            </a:r>
          </a:p>
          <a:p>
            <a:endParaRPr lang="pt-BR" dirty="0"/>
          </a:p>
          <a:p>
            <a:r>
              <a:rPr lang="pt-BR" dirty="0"/>
              <a:t>Uso e consumo pessoal: </a:t>
            </a:r>
          </a:p>
          <a:p>
            <a:r>
              <a:rPr lang="pt-BR" dirty="0"/>
              <a:t>Despesas particulares ou sem relação com a atividade fim da empresa continuam sem direito a crédito.</a:t>
            </a:r>
          </a:p>
          <a:p>
            <a:endParaRPr lang="pt-BR" dirty="0"/>
          </a:p>
          <a:p>
            <a:r>
              <a:rPr lang="pt-BR" dirty="0"/>
              <a:t>Isenção e imunidade:</a:t>
            </a:r>
          </a:p>
          <a:p>
            <a:r>
              <a:rPr lang="pt-BR" dirty="0"/>
              <a:t>Operações isentas anulam o crédito da etapa anterior, exceto em casos específicos como exportações.</a:t>
            </a:r>
          </a:p>
          <a:p>
            <a:endParaRPr lang="pt-BR" dirty="0"/>
          </a:p>
          <a:p>
            <a:r>
              <a:rPr lang="pt-BR" dirty="0"/>
              <a:t>Separação de saldos:</a:t>
            </a:r>
          </a:p>
          <a:p>
            <a:r>
              <a:rPr lang="pt-BR" dirty="0"/>
              <a:t>Créditos de IBS (estados e municípios) não se compensam com débitos de CBS (federal).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18B7B810-CB7F-4CD0-962E-F3FFF6F0F694}"/>
              </a:ext>
            </a:extLst>
          </p:cNvPr>
          <p:cNvSpPr txBox="1"/>
          <p:nvPr/>
        </p:nvSpPr>
        <p:spPr>
          <a:xfrm>
            <a:off x="1524000" y="1295400"/>
            <a:ext cx="86106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Alíquotas Uniformes e Exceções:</a:t>
            </a:r>
          </a:p>
          <a:p>
            <a:endParaRPr lang="pt-BR" dirty="0"/>
          </a:p>
          <a:p>
            <a:r>
              <a:rPr lang="pt-BR" dirty="0"/>
              <a:t>A reforma tributária do consumo estabelece uma alíquota padrão uniforme para o IVA dual (formado pela CBS federal e pelo IBS estadual/municipal), garantindo neutralidade. </a:t>
            </a:r>
          </a:p>
          <a:p>
            <a:endParaRPr lang="pt-BR" dirty="0"/>
          </a:p>
          <a:p>
            <a:r>
              <a:rPr lang="pt-BR" dirty="0"/>
              <a:t>No entanto, a legislação prevê exceções com alíquotas reduzidas, redutoras a zero ou regimes específicos para proteger direitos sociais, saúde, educação e produtos essenciais.</a:t>
            </a:r>
          </a:p>
          <a:p>
            <a:endParaRPr lang="pt-BR" dirty="0"/>
          </a:p>
          <a:p>
            <a:r>
              <a:rPr lang="pt-BR" dirty="0"/>
              <a:t>Alíquota Uniforme (Padrão) Aplica-se de forma igual a todas as operações com bens e serviços.</a:t>
            </a:r>
          </a:p>
          <a:p>
            <a:endParaRPr lang="pt-BR" dirty="0"/>
          </a:p>
          <a:p>
            <a:r>
              <a:rPr lang="pt-BR" dirty="0"/>
              <a:t>Elimina a guerra fiscal histórica entre estados e municípios.</a:t>
            </a:r>
          </a:p>
          <a:p>
            <a:r>
              <a:rPr lang="pt-BR" dirty="0"/>
              <a:t>Segue o princípio do destino, taxando o produto onde ele é consumido.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17720" y="958583"/>
            <a:ext cx="2641854" cy="56770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764785" y="1022095"/>
            <a:ext cx="23272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Professor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Instrutor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1808" y="1802638"/>
            <a:ext cx="10260991" cy="85696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pt-BR" sz="3200" dirty="0">
                <a:latin typeface="Arial"/>
                <a:cs typeface="Arial"/>
              </a:rPr>
              <a:t>Daniel Mauricio</a:t>
            </a:r>
            <a:br>
              <a:rPr lang="pt-BR" sz="3200" dirty="0">
                <a:latin typeface="Arial"/>
                <a:cs typeface="Arial"/>
              </a:rPr>
            </a:br>
            <a:r>
              <a:rPr lang="pt-BR" sz="2000" dirty="0">
                <a:latin typeface="Arial"/>
                <a:cs typeface="Arial"/>
              </a:rPr>
              <a:t>Graduado em Letras - UFPR; Administração de Empresas - FESP; Direito - FARESC; Pós-graduado em Gestão Administrativa e Tributária – PUC/PR; Pós-Graduado em Gestão de Pessoas e Qualidade no Setor Público - SPEI; Pós-Graduado em Gestão Pública de Tecnologia da Informação – PUC/PR; Pós-Graduado em Gestão Pública – FAEL. É Auditor de Tributos Municipais da Secretaria Municipal de Finanças da Prefeitura Municipal de Curitiba; foi Diretor do Departamento de Rendas Mobiliárias da Secretaria Municipal de Finanças da Prefeitura Municipal de Curitiba; foi integrante do NAJ/SMF - Núcleo de Assessoramento Jurídico da Secretaria Municipal de Finanças de Curitiba; foi membro do CRT - Comissão de Recursos Tributários da Prefeitura Municipal de Curitiba; foi julgador tributário da Junta de Julgamento Tributário da Secretaria Municipal de Finanças da Prefeitura Municipal de Curitiba; foi integrante da Câmara Técnica Permanente da ABRASF – Associação dos Secretários de Finanças das Capitais, atualmente é Chefe de Serviços do Setor de Processos Administrativos da PMC. </a:t>
            </a:r>
            <a:br>
              <a:rPr lang="pt-BR" sz="2000" dirty="0">
                <a:latin typeface="Arial"/>
                <a:cs typeface="Arial"/>
              </a:rPr>
            </a:br>
            <a:br>
              <a:rPr lang="pt-BR" sz="2000" dirty="0">
                <a:latin typeface="Arial"/>
                <a:cs typeface="Arial"/>
              </a:rPr>
            </a:br>
            <a:br>
              <a:rPr lang="pt-BR" sz="3200" dirty="0">
                <a:latin typeface="Arial"/>
                <a:cs typeface="Arial"/>
              </a:rPr>
            </a:br>
            <a:br>
              <a:rPr lang="pt-BR" sz="3200" dirty="0">
                <a:latin typeface="Arial"/>
                <a:cs typeface="Arial"/>
              </a:rPr>
            </a:br>
            <a:br>
              <a:rPr lang="pt-BR" sz="3200" dirty="0">
                <a:latin typeface="Arial"/>
                <a:cs typeface="Arial"/>
              </a:rPr>
            </a:br>
            <a:br>
              <a:rPr lang="pt-BR" sz="3200" dirty="0">
                <a:latin typeface="Arial"/>
                <a:cs typeface="Arial"/>
              </a:rPr>
            </a:br>
            <a:br>
              <a:rPr lang="pt-BR" sz="3200" dirty="0">
                <a:latin typeface="Arial"/>
                <a:cs typeface="Arial"/>
              </a:rPr>
            </a:br>
            <a:br>
              <a:rPr lang="pt-BR" sz="3200" dirty="0">
                <a:latin typeface="Arial"/>
                <a:cs typeface="Arial"/>
              </a:rPr>
            </a:b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2A00A76A-93CB-46A3-84D8-FC3BCC274A5C}"/>
              </a:ext>
            </a:extLst>
          </p:cNvPr>
          <p:cNvSpPr txBox="1"/>
          <p:nvPr/>
        </p:nvSpPr>
        <p:spPr>
          <a:xfrm>
            <a:off x="1371600" y="1143001"/>
            <a:ext cx="777018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Exceções e Reduções de Alíquotas:</a:t>
            </a:r>
          </a:p>
          <a:p>
            <a:endParaRPr lang="pt-BR" dirty="0"/>
          </a:p>
          <a:p>
            <a:r>
              <a:rPr lang="pt-BR" b="1" dirty="0"/>
              <a:t>Cesta Básica Nacional: </a:t>
            </a:r>
          </a:p>
          <a:p>
            <a:r>
              <a:rPr lang="pt-BR" dirty="0"/>
              <a:t>Alíquota reduzida a zero (isenção) para itens essenciais de alimentação humana.</a:t>
            </a:r>
          </a:p>
          <a:p>
            <a:r>
              <a:rPr lang="pt-BR" b="1" dirty="0"/>
              <a:t>Redução de 60% na alíquota:</a:t>
            </a:r>
          </a:p>
          <a:p>
            <a:r>
              <a:rPr lang="pt-BR" dirty="0"/>
              <a:t>Destinada a setores essenciais como serviços de saúde, dispositivos médicos, medicamentos, serviços de educação, transporte público coletivo, insumos agropecuários e produções artísticas/culturais.</a:t>
            </a:r>
          </a:p>
          <a:p>
            <a:endParaRPr lang="pt-BR" dirty="0"/>
          </a:p>
          <a:p>
            <a:r>
              <a:rPr lang="pt-BR" b="1" dirty="0"/>
              <a:t>Redução de 30% na alíquota</a:t>
            </a:r>
            <a:r>
              <a:rPr lang="pt-BR" dirty="0"/>
              <a:t>: Aplicada a profissionais liberais regulamentados, conforme regras complementares.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241BBC54-464F-445D-959A-E5E9DFEAA2C1}"/>
              </a:ext>
            </a:extLst>
          </p:cNvPr>
          <p:cNvSpPr txBox="1"/>
          <p:nvPr/>
        </p:nvSpPr>
        <p:spPr>
          <a:xfrm>
            <a:off x="1905000" y="1295400"/>
            <a:ext cx="723678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Regimes Específicos: </a:t>
            </a:r>
          </a:p>
          <a:p>
            <a:endParaRPr lang="pt-BR" dirty="0"/>
          </a:p>
          <a:p>
            <a:r>
              <a:rPr lang="pt-BR" dirty="0"/>
              <a:t>Setores como combustíveis, serviços financeiros, planos de saúde, hotéis e imunidade a exportações possuem regras próprias de apuração e tributação diferenciada.</a:t>
            </a:r>
          </a:p>
          <a:p>
            <a:endParaRPr lang="pt-BR" dirty="0"/>
          </a:p>
          <a:p>
            <a:r>
              <a:rPr lang="pt-BR" b="1" dirty="0"/>
              <a:t>Imposto Seletivo (IS): </a:t>
            </a:r>
            <a:r>
              <a:rPr lang="pt-BR" dirty="0"/>
              <a:t>Conhecido como "imposto do pecado", aplica-se por fora com alíquotas elevadas sobre produtos prejudiciais à saúde e ao meio ambiente (como cigarros e bebidas alcoólicas).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CBC47104-F21A-4CF4-8EE5-6C7274E4E23D}"/>
              </a:ext>
            </a:extLst>
          </p:cNvPr>
          <p:cNvSpPr txBox="1"/>
          <p:nvPr/>
        </p:nvSpPr>
        <p:spPr>
          <a:xfrm>
            <a:off x="1295400" y="1066800"/>
            <a:ext cx="784638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Regime da Base Ampla</a:t>
            </a:r>
          </a:p>
          <a:p>
            <a:endParaRPr lang="pt-BR" b="1" dirty="0"/>
          </a:p>
          <a:p>
            <a:r>
              <a:rPr lang="pt-BR" dirty="0"/>
              <a:t>O regime de base ampla na reforma tributária brasileira unifica a tributação sobre o consumo por meio do IVA Dual (formado pela CBS federal e pelo IBS estadual/municipal).</a:t>
            </a:r>
          </a:p>
          <a:p>
            <a:endParaRPr lang="pt-BR" dirty="0"/>
          </a:p>
          <a:p>
            <a:r>
              <a:rPr lang="pt-BR" dirty="0"/>
              <a:t>Ele elimina distinções complexas entre produtos e serviços, aplica o princípio do destino e garante não cumulatividade plena, reduzindo distorções e litígios setoriais.</a:t>
            </a:r>
          </a:p>
          <a:p>
            <a:endParaRPr lang="pt-BR" dirty="0"/>
          </a:p>
          <a:p>
            <a:r>
              <a:rPr lang="pt-BR" b="1" dirty="0"/>
              <a:t>Principais Características</a:t>
            </a:r>
          </a:p>
          <a:p>
            <a:endParaRPr lang="pt-BR" dirty="0"/>
          </a:p>
          <a:p>
            <a:r>
              <a:rPr lang="pt-BR" b="1" dirty="0"/>
              <a:t>Abrangência total</a:t>
            </a:r>
            <a:r>
              <a:rPr lang="pt-BR" dirty="0"/>
              <a:t>: Engloba praticamente todas as operações com bens materiais e imateriais, direitos e serviços de forma uniforme.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5E65379E-EF3A-41BD-926D-AD9761EAAD68}"/>
              </a:ext>
            </a:extLst>
          </p:cNvPr>
          <p:cNvSpPr txBox="1"/>
          <p:nvPr/>
        </p:nvSpPr>
        <p:spPr>
          <a:xfrm>
            <a:off x="1752600" y="1219200"/>
            <a:ext cx="84582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Não cumulatividade plena: </a:t>
            </a:r>
          </a:p>
          <a:p>
            <a:endParaRPr lang="pt-BR" dirty="0"/>
          </a:p>
          <a:p>
            <a:r>
              <a:rPr lang="pt-BR" dirty="0"/>
              <a:t>Permite o aproveitamento integral de créditos do imposto pago em etapas anteriores da cadeia produtiva.</a:t>
            </a:r>
          </a:p>
          <a:p>
            <a:endParaRPr lang="pt-BR" dirty="0"/>
          </a:p>
          <a:p>
            <a:r>
              <a:rPr lang="pt-BR" b="1" dirty="0"/>
              <a:t>Tributação no destino: </a:t>
            </a:r>
          </a:p>
          <a:p>
            <a:r>
              <a:rPr lang="pt-BR" dirty="0"/>
              <a:t>O imposto é devido no local onde ocorre o consumo final do bem ou serviço, e não na origem.</a:t>
            </a:r>
          </a:p>
          <a:p>
            <a:endParaRPr lang="pt-BR" dirty="0"/>
          </a:p>
          <a:p>
            <a:r>
              <a:rPr lang="pt-BR" b="1" dirty="0"/>
              <a:t>Redução de exceções:</a:t>
            </a:r>
          </a:p>
          <a:p>
            <a:r>
              <a:rPr lang="pt-BR" dirty="0"/>
              <a:t>Menor espaço para benefícios fiscais e privilégios setoriais isolados, padronizando as regras do mercado.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" y="1268"/>
            <a:ext cx="12191999" cy="685672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962655" y="3035807"/>
            <a:ext cx="347980" cy="494030"/>
          </a:xfrm>
          <a:custGeom>
            <a:avLst/>
            <a:gdLst/>
            <a:ahLst/>
            <a:cxnLst/>
            <a:rect l="l" t="t" r="r" b="b"/>
            <a:pathLst>
              <a:path w="347979" h="494029">
                <a:moveTo>
                  <a:pt x="347471" y="0"/>
                </a:moveTo>
                <a:lnTo>
                  <a:pt x="0" y="0"/>
                </a:lnTo>
                <a:lnTo>
                  <a:pt x="0" y="493775"/>
                </a:lnTo>
                <a:lnTo>
                  <a:pt x="347471" y="493775"/>
                </a:lnTo>
                <a:lnTo>
                  <a:pt x="347471" y="0"/>
                </a:lnTo>
                <a:close/>
              </a:path>
            </a:pathLst>
          </a:custGeom>
          <a:solidFill>
            <a:srgbClr val="2D3A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56686" y="2848178"/>
            <a:ext cx="382270" cy="72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600" b="1" spc="-5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sz="4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429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Conteúdo</a:t>
            </a:r>
            <a:r>
              <a:rPr spc="-180" dirty="0"/>
              <a:t> </a:t>
            </a:r>
            <a:r>
              <a:rPr spc="-10" dirty="0"/>
              <a:t>Programático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237" y="1970024"/>
            <a:ext cx="10553700" cy="250132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0515" indent="-297815">
              <a:lnSpc>
                <a:spcPct val="100000"/>
              </a:lnSpc>
              <a:spcBef>
                <a:spcPts val="105"/>
              </a:spcBef>
              <a:buAutoNum type="arabicPlain"/>
              <a:tabLst>
                <a:tab pos="310515" algn="l"/>
              </a:tabLst>
            </a:pPr>
            <a:r>
              <a:rPr lang="pt-BR" sz="3200" b="1" dirty="0">
                <a:solidFill>
                  <a:srgbClr val="001F5F"/>
                </a:solidFill>
                <a:latin typeface="Calibri"/>
                <a:cs typeface="Calibri"/>
              </a:rPr>
              <a:t>Conceito de IVA Dual</a:t>
            </a:r>
          </a:p>
          <a:p>
            <a:pPr marL="310515" indent="-297815">
              <a:lnSpc>
                <a:spcPct val="100000"/>
              </a:lnSpc>
              <a:spcBef>
                <a:spcPts val="105"/>
              </a:spcBef>
              <a:buAutoNum type="arabicPlain"/>
              <a:tabLst>
                <a:tab pos="310515" algn="l"/>
              </a:tabLst>
            </a:pPr>
            <a:r>
              <a:rPr lang="pt-BR" sz="3200" b="1" dirty="0">
                <a:solidFill>
                  <a:srgbClr val="001F5F"/>
                </a:solidFill>
                <a:latin typeface="Calibri"/>
                <a:cs typeface="Calibri"/>
              </a:rPr>
              <a:t>Princípio do destino</a:t>
            </a:r>
          </a:p>
          <a:p>
            <a:pPr marL="310515" indent="-297815">
              <a:lnSpc>
                <a:spcPct val="100000"/>
              </a:lnSpc>
              <a:spcBef>
                <a:spcPts val="105"/>
              </a:spcBef>
              <a:buAutoNum type="arabicPlain"/>
              <a:tabLst>
                <a:tab pos="310515" algn="l"/>
              </a:tabLst>
            </a:pPr>
            <a:r>
              <a:rPr sz="3200" b="1" dirty="0" err="1">
                <a:solidFill>
                  <a:srgbClr val="001F5F"/>
                </a:solidFill>
                <a:latin typeface="Calibri"/>
                <a:cs typeface="Calibri"/>
              </a:rPr>
              <a:t>Não</a:t>
            </a:r>
            <a:r>
              <a:rPr sz="32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 err="1">
                <a:solidFill>
                  <a:srgbClr val="001F5F"/>
                </a:solidFill>
                <a:latin typeface="Calibri"/>
                <a:cs typeface="Calibri"/>
              </a:rPr>
              <a:t>cumulatividade</a:t>
            </a:r>
            <a:r>
              <a:rPr sz="32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pt-BR" sz="3200" b="1" spc="-80" dirty="0">
                <a:solidFill>
                  <a:srgbClr val="001F5F"/>
                </a:solidFill>
                <a:latin typeface="Calibri"/>
                <a:cs typeface="Calibri"/>
              </a:rPr>
              <a:t>plena</a:t>
            </a:r>
            <a:endParaRPr sz="3200" dirty="0">
              <a:latin typeface="Calibri"/>
              <a:cs typeface="Calibri"/>
            </a:endParaRPr>
          </a:p>
          <a:p>
            <a:pPr marL="310515" indent="-297815">
              <a:lnSpc>
                <a:spcPct val="100000"/>
              </a:lnSpc>
              <a:buAutoNum type="arabicPlain"/>
              <a:tabLst>
                <a:tab pos="310515" algn="l"/>
              </a:tabLst>
            </a:pPr>
            <a:r>
              <a:rPr lang="pt-BR" sz="3200" b="1" dirty="0">
                <a:solidFill>
                  <a:srgbClr val="001F5F"/>
                </a:solidFill>
                <a:latin typeface="Calibri"/>
                <a:cs typeface="Calibri"/>
              </a:rPr>
              <a:t>Alíquotas uniformes e exceções</a:t>
            </a:r>
            <a:endParaRPr sz="3200" dirty="0">
              <a:latin typeface="Calibri"/>
              <a:cs typeface="Calibri"/>
            </a:endParaRPr>
          </a:p>
          <a:p>
            <a:pPr marL="310515" indent="-297815">
              <a:lnSpc>
                <a:spcPct val="100000"/>
              </a:lnSpc>
              <a:buAutoNum type="arabicPlain"/>
              <a:tabLst>
                <a:tab pos="310515" algn="l"/>
              </a:tabLst>
            </a:pPr>
            <a:r>
              <a:rPr lang="pt-BR" sz="3200" b="1" dirty="0">
                <a:solidFill>
                  <a:srgbClr val="001F5F"/>
                </a:solidFill>
                <a:latin typeface="Calibri"/>
                <a:cs typeface="Calibri"/>
              </a:rPr>
              <a:t>Regime da base ampla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429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Princípio</a:t>
            </a:r>
            <a:r>
              <a:rPr spc="-75" dirty="0"/>
              <a:t> </a:t>
            </a:r>
            <a:r>
              <a:rPr dirty="0"/>
              <a:t>da</a:t>
            </a:r>
            <a:r>
              <a:rPr spc="-95" dirty="0"/>
              <a:t> </a:t>
            </a:r>
            <a:r>
              <a:rPr spc="-10" dirty="0"/>
              <a:t>Neutralidade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9708" y="1776425"/>
            <a:ext cx="10554335" cy="3258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Calibri"/>
                <a:cs typeface="Calibri"/>
              </a:rPr>
              <a:t>EC</a:t>
            </a:r>
            <a:r>
              <a:rPr sz="3200" b="1" spc="-9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132/2023</a:t>
            </a:r>
            <a:endParaRPr sz="32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2405"/>
              </a:spcBef>
            </a:pP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Art.</a:t>
            </a:r>
            <a:r>
              <a:rPr sz="3200" b="1" spc="1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25" dirty="0">
                <a:solidFill>
                  <a:srgbClr val="001F5F"/>
                </a:solidFill>
                <a:latin typeface="Calibri"/>
                <a:cs typeface="Calibri"/>
              </a:rPr>
              <a:t>156-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A.</a:t>
            </a:r>
            <a:r>
              <a:rPr sz="3200" b="1" spc="2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Lei</a:t>
            </a:r>
            <a:r>
              <a:rPr sz="3200" b="1" spc="1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complementar</a:t>
            </a:r>
            <a:r>
              <a:rPr sz="3200" b="1" spc="20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instituirá</a:t>
            </a:r>
            <a:r>
              <a:rPr sz="3200" b="1" spc="2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imposto</a:t>
            </a:r>
            <a:r>
              <a:rPr sz="3200" b="1" spc="1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sobre</a:t>
            </a:r>
            <a:r>
              <a:rPr sz="3200" b="1" spc="1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bens</a:t>
            </a:r>
            <a:r>
              <a:rPr sz="3200" b="1" spc="2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50" dirty="0">
                <a:solidFill>
                  <a:srgbClr val="001F5F"/>
                </a:solidFill>
                <a:latin typeface="Calibri"/>
                <a:cs typeface="Calibri"/>
              </a:rPr>
              <a:t>e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serviços</a:t>
            </a:r>
            <a:r>
              <a:rPr sz="32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32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competência</a:t>
            </a:r>
            <a:r>
              <a:rPr sz="32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compartilhada</a:t>
            </a:r>
            <a:r>
              <a:rPr sz="32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entre</a:t>
            </a:r>
            <a:r>
              <a:rPr sz="32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Estados,</a:t>
            </a:r>
            <a:r>
              <a:rPr sz="32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Distrito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Federal</a:t>
            </a:r>
            <a:r>
              <a:rPr sz="32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32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Municípios.</a:t>
            </a:r>
            <a:endParaRPr sz="3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3844"/>
              </a:spcBef>
            </a:pP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§</a:t>
            </a:r>
            <a:r>
              <a:rPr sz="3200" b="1" spc="26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1º</a:t>
            </a:r>
            <a:r>
              <a:rPr sz="3200" b="1" spc="26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3200" b="1" spc="26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imposto</a:t>
            </a:r>
            <a:r>
              <a:rPr sz="3200" b="1" spc="26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previsto</a:t>
            </a:r>
            <a:r>
              <a:rPr sz="3200" b="1" spc="254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no</a:t>
            </a:r>
            <a:r>
              <a:rPr sz="3200" b="1" spc="26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caput</a:t>
            </a:r>
            <a:r>
              <a:rPr sz="3200" b="1" spc="26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será</a:t>
            </a:r>
            <a:r>
              <a:rPr sz="3200" b="1" spc="26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informado</a:t>
            </a:r>
            <a:r>
              <a:rPr sz="3200" b="1" spc="26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spc="-20" dirty="0">
                <a:solidFill>
                  <a:srgbClr val="001F5F"/>
                </a:solidFill>
                <a:latin typeface="Calibri"/>
                <a:cs typeface="Calibri"/>
              </a:rPr>
              <a:t>pelo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2345" y="5038344"/>
            <a:ext cx="4336415" cy="49720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710"/>
              </a:lnSpc>
            </a:pP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princípio</a:t>
            </a:r>
            <a:r>
              <a:rPr sz="32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da</a:t>
            </a:r>
            <a:r>
              <a:rPr sz="32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neutralidade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56072" y="5008626"/>
            <a:ext cx="3986529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32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atenderá</a:t>
            </a:r>
            <a:r>
              <a:rPr sz="32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ao</a:t>
            </a:r>
            <a:r>
              <a:rPr sz="32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seguinte: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429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Princípio</a:t>
            </a:r>
            <a:r>
              <a:rPr spc="-75" dirty="0"/>
              <a:t> </a:t>
            </a:r>
            <a:r>
              <a:rPr dirty="0"/>
              <a:t>da</a:t>
            </a:r>
            <a:r>
              <a:rPr spc="-95" dirty="0"/>
              <a:t> </a:t>
            </a:r>
            <a:r>
              <a:rPr spc="-10" dirty="0"/>
              <a:t>Neutralidade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9708" y="1776425"/>
            <a:ext cx="10554970" cy="3258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Calibri"/>
                <a:cs typeface="Calibri"/>
              </a:rPr>
              <a:t>LC</a:t>
            </a:r>
            <a:r>
              <a:rPr sz="3200" b="1" spc="-5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214/2025</a:t>
            </a:r>
            <a:endParaRPr sz="32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2405"/>
              </a:spcBef>
            </a:pP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Art.</a:t>
            </a:r>
            <a:r>
              <a:rPr sz="3200" b="1" spc="15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2º</a:t>
            </a:r>
            <a:r>
              <a:rPr sz="3200" b="1" spc="16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3200" b="1" spc="16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IBS</a:t>
            </a:r>
            <a:r>
              <a:rPr sz="3200" b="1" spc="16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3200" b="1" spc="15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3200" b="1" spc="16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CBS</a:t>
            </a:r>
            <a:r>
              <a:rPr sz="3200" b="1" spc="16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são</a:t>
            </a:r>
            <a:r>
              <a:rPr sz="3200" b="1" spc="16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informados</a:t>
            </a:r>
            <a:r>
              <a:rPr sz="3200" b="1" spc="16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pelo</a:t>
            </a:r>
            <a:r>
              <a:rPr sz="3200" b="1" spc="16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princípio</a:t>
            </a:r>
            <a:r>
              <a:rPr sz="3200" b="1" spc="15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spc="-25" dirty="0">
                <a:solidFill>
                  <a:srgbClr val="001F5F"/>
                </a:solidFill>
                <a:latin typeface="Calibri"/>
                <a:cs typeface="Calibri"/>
              </a:rPr>
              <a:t>da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neutralidade,</a:t>
            </a:r>
            <a:r>
              <a:rPr sz="3200" b="1" spc="10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segundo</a:t>
            </a:r>
            <a:r>
              <a:rPr sz="3200" b="1" spc="10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3200" b="1" spc="10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qual</a:t>
            </a:r>
            <a:r>
              <a:rPr sz="3200" b="1" spc="10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esses</a:t>
            </a:r>
            <a:r>
              <a:rPr sz="3200" b="1" spc="10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tributos</a:t>
            </a:r>
            <a:r>
              <a:rPr sz="3200" b="1" spc="10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devem</a:t>
            </a:r>
            <a:r>
              <a:rPr sz="3200" b="1" spc="10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evitar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distorcer</a:t>
            </a:r>
            <a:r>
              <a:rPr sz="3200" b="1" spc="34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as</a:t>
            </a:r>
            <a:r>
              <a:rPr sz="3200" b="1" spc="34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decisões</a:t>
            </a:r>
            <a:r>
              <a:rPr sz="3200" b="1" spc="34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3200" b="1" spc="33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consumo</a:t>
            </a:r>
            <a:r>
              <a:rPr sz="3200" b="1" spc="34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3200" b="1" spc="34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sz="3200" b="1" spc="34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organização</a:t>
            </a:r>
            <a:r>
              <a:rPr sz="3200" b="1" spc="34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spc="-25" dirty="0">
                <a:solidFill>
                  <a:srgbClr val="001F5F"/>
                </a:solidFill>
                <a:latin typeface="Calibri"/>
                <a:cs typeface="Calibri"/>
              </a:rPr>
              <a:t>da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atividade</a:t>
            </a:r>
            <a:r>
              <a:rPr sz="3200" b="1" spc="9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econômica,</a:t>
            </a:r>
            <a:r>
              <a:rPr sz="3200" b="1" spc="100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observadas</a:t>
            </a:r>
            <a:r>
              <a:rPr sz="3200" b="1" spc="9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as</a:t>
            </a:r>
            <a:r>
              <a:rPr sz="3200" b="1" spc="9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exceções</a:t>
            </a:r>
            <a:r>
              <a:rPr sz="3200" b="1" spc="8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previstas</a:t>
            </a:r>
            <a:r>
              <a:rPr sz="3200" b="1" spc="85" dirty="0">
                <a:solidFill>
                  <a:srgbClr val="001F5F"/>
                </a:solidFill>
                <a:latin typeface="Calibri"/>
                <a:cs typeface="Calibri"/>
              </a:rPr>
              <a:t>  </a:t>
            </a:r>
            <a:r>
              <a:rPr sz="3200" b="1" spc="-25" dirty="0">
                <a:solidFill>
                  <a:srgbClr val="001F5F"/>
                </a:solidFill>
                <a:latin typeface="Calibri"/>
                <a:cs typeface="Calibri"/>
              </a:rPr>
              <a:t>na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Constituição</a:t>
            </a:r>
            <a:r>
              <a:rPr sz="3200" b="1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Federal</a:t>
            </a:r>
            <a:r>
              <a:rPr sz="32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32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nesta</a:t>
            </a:r>
            <a:r>
              <a:rPr sz="32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Lei</a:t>
            </a:r>
            <a:r>
              <a:rPr sz="32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Complementar.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429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Princípio</a:t>
            </a:r>
            <a:r>
              <a:rPr spc="-75" dirty="0"/>
              <a:t> </a:t>
            </a:r>
            <a:r>
              <a:rPr dirty="0"/>
              <a:t>da</a:t>
            </a:r>
            <a:r>
              <a:rPr spc="-95" dirty="0"/>
              <a:t> </a:t>
            </a:r>
            <a:r>
              <a:rPr spc="-10" dirty="0"/>
              <a:t>Neutralidade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900" dirty="0">
                <a:solidFill>
                  <a:srgbClr val="001F5F"/>
                </a:solidFill>
              </a:rPr>
              <a:t>A</a:t>
            </a:r>
            <a:r>
              <a:rPr sz="2900" spc="409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neutralidade</a:t>
            </a:r>
            <a:r>
              <a:rPr sz="2900" spc="42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se</a:t>
            </a:r>
            <a:r>
              <a:rPr sz="2900" spc="40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fundamenta</a:t>
            </a:r>
            <a:r>
              <a:rPr sz="2900" spc="40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no</a:t>
            </a:r>
            <a:r>
              <a:rPr sz="2900" spc="40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desejo</a:t>
            </a:r>
            <a:r>
              <a:rPr sz="2900" spc="40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de</a:t>
            </a:r>
            <a:r>
              <a:rPr sz="2900" spc="40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que</a:t>
            </a:r>
            <a:r>
              <a:rPr sz="2900" spc="43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a</a:t>
            </a:r>
            <a:r>
              <a:rPr sz="2900" spc="40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tributação</a:t>
            </a:r>
            <a:r>
              <a:rPr sz="2900" spc="420" dirty="0">
                <a:solidFill>
                  <a:srgbClr val="001F5F"/>
                </a:solidFill>
              </a:rPr>
              <a:t> </a:t>
            </a:r>
            <a:r>
              <a:rPr sz="2900" spc="-25" dirty="0">
                <a:solidFill>
                  <a:srgbClr val="001F5F"/>
                </a:solidFill>
              </a:rPr>
              <a:t>não </a:t>
            </a:r>
            <a:r>
              <a:rPr sz="2900" dirty="0">
                <a:solidFill>
                  <a:srgbClr val="001F5F"/>
                </a:solidFill>
              </a:rPr>
              <a:t>interfira</a:t>
            </a:r>
            <a:r>
              <a:rPr sz="2900" spc="31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nas</a:t>
            </a:r>
            <a:r>
              <a:rPr sz="2900" spc="34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escolhas</a:t>
            </a:r>
            <a:r>
              <a:rPr sz="2900" spc="33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dos</a:t>
            </a:r>
            <a:r>
              <a:rPr sz="2900" spc="32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agentes</a:t>
            </a:r>
            <a:r>
              <a:rPr sz="2900" spc="33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econômicos.</a:t>
            </a:r>
            <a:r>
              <a:rPr sz="2900" spc="33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Para</a:t>
            </a:r>
            <a:r>
              <a:rPr sz="2900" spc="33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os</a:t>
            </a:r>
            <a:r>
              <a:rPr sz="2900" spc="320" dirty="0">
                <a:solidFill>
                  <a:srgbClr val="001F5F"/>
                </a:solidFill>
              </a:rPr>
              <a:t> </a:t>
            </a:r>
            <a:r>
              <a:rPr sz="2900" spc="-10" dirty="0">
                <a:solidFill>
                  <a:srgbClr val="001F5F"/>
                </a:solidFill>
              </a:rPr>
              <a:t>produtores </a:t>
            </a:r>
            <a:r>
              <a:rPr sz="2900" dirty="0">
                <a:solidFill>
                  <a:srgbClr val="001F5F"/>
                </a:solidFill>
              </a:rPr>
              <a:t>(neutralidade</a:t>
            </a:r>
            <a:r>
              <a:rPr sz="2900" spc="-2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vertical)</a:t>
            </a:r>
            <a:r>
              <a:rPr sz="2900" spc="-2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é</a:t>
            </a:r>
            <a:r>
              <a:rPr sz="2900" spc="-1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assegurada</a:t>
            </a:r>
            <a:r>
              <a:rPr sz="2900" spc="-2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principalmente</a:t>
            </a:r>
            <a:r>
              <a:rPr sz="2900" spc="-3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pelo</a:t>
            </a:r>
            <a:r>
              <a:rPr sz="2900" spc="-30" dirty="0">
                <a:solidFill>
                  <a:srgbClr val="001F5F"/>
                </a:solidFill>
              </a:rPr>
              <a:t> </a:t>
            </a:r>
            <a:r>
              <a:rPr sz="2900" spc="-10" dirty="0">
                <a:solidFill>
                  <a:srgbClr val="001F5F"/>
                </a:solidFill>
              </a:rPr>
              <a:t>mecanismo </a:t>
            </a:r>
            <a:r>
              <a:rPr sz="2900" dirty="0">
                <a:solidFill>
                  <a:srgbClr val="001F5F"/>
                </a:solidFill>
              </a:rPr>
              <a:t>do</a:t>
            </a:r>
            <a:r>
              <a:rPr sz="2900" spc="2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crédito</a:t>
            </a:r>
            <a:r>
              <a:rPr sz="2900" spc="1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e</a:t>
            </a:r>
            <a:r>
              <a:rPr sz="2900" spc="1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permite</a:t>
            </a:r>
            <a:r>
              <a:rPr sz="2900" spc="2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a</a:t>
            </a:r>
            <a:r>
              <a:rPr sz="2900" spc="1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decisão</a:t>
            </a:r>
            <a:r>
              <a:rPr sz="2900" spc="1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sobre</a:t>
            </a:r>
            <a:r>
              <a:rPr sz="2900" spc="2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o</a:t>
            </a:r>
            <a:r>
              <a:rPr sz="2900" spc="2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que</a:t>
            </a:r>
            <a:r>
              <a:rPr sz="2900" spc="1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produzir</a:t>
            </a:r>
            <a:r>
              <a:rPr sz="2900" spc="1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e</a:t>
            </a:r>
            <a:r>
              <a:rPr sz="2900" spc="3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como</a:t>
            </a:r>
            <a:r>
              <a:rPr sz="2900" spc="20" dirty="0">
                <a:solidFill>
                  <a:srgbClr val="001F5F"/>
                </a:solidFill>
              </a:rPr>
              <a:t> </a:t>
            </a:r>
            <a:r>
              <a:rPr sz="2900" spc="-10" dirty="0">
                <a:solidFill>
                  <a:srgbClr val="001F5F"/>
                </a:solidFill>
              </a:rPr>
              <a:t>produzir </a:t>
            </a:r>
            <a:r>
              <a:rPr sz="2900" dirty="0">
                <a:solidFill>
                  <a:srgbClr val="001F5F"/>
                </a:solidFill>
              </a:rPr>
              <a:t>sem</a:t>
            </a:r>
            <a:r>
              <a:rPr sz="2900" spc="509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influência</a:t>
            </a:r>
            <a:r>
              <a:rPr sz="2900" spc="47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da</a:t>
            </a:r>
            <a:r>
              <a:rPr sz="2900" spc="484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tributação.</a:t>
            </a:r>
            <a:r>
              <a:rPr sz="2900" spc="49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Para</a:t>
            </a:r>
            <a:r>
              <a:rPr sz="2900" spc="50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os</a:t>
            </a:r>
            <a:r>
              <a:rPr sz="2900" spc="50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consumidores</a:t>
            </a:r>
            <a:r>
              <a:rPr sz="2900" spc="509" dirty="0">
                <a:solidFill>
                  <a:srgbClr val="001F5F"/>
                </a:solidFill>
              </a:rPr>
              <a:t> </a:t>
            </a:r>
            <a:r>
              <a:rPr sz="2900" spc="-10" dirty="0">
                <a:solidFill>
                  <a:srgbClr val="001F5F"/>
                </a:solidFill>
              </a:rPr>
              <a:t>(neutralidade </a:t>
            </a:r>
            <a:r>
              <a:rPr sz="2900" dirty="0">
                <a:solidFill>
                  <a:srgbClr val="001F5F"/>
                </a:solidFill>
              </a:rPr>
              <a:t>horizontal)</a:t>
            </a:r>
            <a:r>
              <a:rPr sz="2900" spc="3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é</a:t>
            </a:r>
            <a:r>
              <a:rPr sz="2900" spc="4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garantida</a:t>
            </a:r>
            <a:r>
              <a:rPr sz="2900" spc="2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pela</a:t>
            </a:r>
            <a:r>
              <a:rPr sz="2900" spc="4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existência</a:t>
            </a:r>
            <a:r>
              <a:rPr sz="2900" spc="2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de</a:t>
            </a:r>
            <a:r>
              <a:rPr sz="2900" spc="2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uma</a:t>
            </a:r>
            <a:r>
              <a:rPr sz="2900" spc="2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base</a:t>
            </a:r>
            <a:r>
              <a:rPr sz="2900" spc="5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tributária</a:t>
            </a:r>
            <a:r>
              <a:rPr sz="2900" spc="40" dirty="0">
                <a:solidFill>
                  <a:srgbClr val="001F5F"/>
                </a:solidFill>
              </a:rPr>
              <a:t> </a:t>
            </a:r>
            <a:r>
              <a:rPr sz="2900" spc="-10" dirty="0">
                <a:solidFill>
                  <a:srgbClr val="001F5F"/>
                </a:solidFill>
              </a:rPr>
              <a:t>ampla </a:t>
            </a:r>
            <a:r>
              <a:rPr sz="2900" dirty="0">
                <a:solidFill>
                  <a:srgbClr val="001F5F"/>
                </a:solidFill>
              </a:rPr>
              <a:t>e</a:t>
            </a:r>
            <a:r>
              <a:rPr sz="2900" spc="204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uniforme</a:t>
            </a:r>
            <a:r>
              <a:rPr sz="2900" spc="21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que</a:t>
            </a:r>
            <a:r>
              <a:rPr sz="2900" spc="19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permita</a:t>
            </a:r>
            <a:r>
              <a:rPr sz="2900" spc="21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a</a:t>
            </a:r>
            <a:r>
              <a:rPr sz="2900" spc="20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escolha</a:t>
            </a:r>
            <a:r>
              <a:rPr sz="2900" spc="20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dos</a:t>
            </a:r>
            <a:r>
              <a:rPr sz="2900" spc="20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bens</a:t>
            </a:r>
            <a:r>
              <a:rPr sz="2900" spc="204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de</a:t>
            </a:r>
            <a:r>
              <a:rPr sz="2900" spc="19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consumo</a:t>
            </a:r>
            <a:r>
              <a:rPr sz="2900" spc="19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sem</a:t>
            </a:r>
            <a:r>
              <a:rPr sz="2900" spc="21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que</a:t>
            </a:r>
            <a:r>
              <a:rPr sz="2900" spc="195" dirty="0">
                <a:solidFill>
                  <a:srgbClr val="001F5F"/>
                </a:solidFill>
              </a:rPr>
              <a:t> </a:t>
            </a:r>
            <a:r>
              <a:rPr sz="2900" spc="-50" dirty="0">
                <a:solidFill>
                  <a:srgbClr val="001F5F"/>
                </a:solidFill>
              </a:rPr>
              <a:t>a </a:t>
            </a:r>
            <a:r>
              <a:rPr sz="2900" dirty="0">
                <a:solidFill>
                  <a:srgbClr val="001F5F"/>
                </a:solidFill>
              </a:rPr>
              <a:t>tributação</a:t>
            </a:r>
            <a:r>
              <a:rPr sz="2900" spc="-8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lhes</a:t>
            </a:r>
            <a:r>
              <a:rPr sz="2900" spc="-75" dirty="0">
                <a:solidFill>
                  <a:srgbClr val="001F5F"/>
                </a:solidFill>
              </a:rPr>
              <a:t> </a:t>
            </a:r>
            <a:r>
              <a:rPr sz="2900" spc="-10" dirty="0">
                <a:solidFill>
                  <a:srgbClr val="001F5F"/>
                </a:solidFill>
              </a:rPr>
              <a:t>afaste</a:t>
            </a:r>
            <a:r>
              <a:rPr sz="2900" spc="-60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de</a:t>
            </a:r>
            <a:r>
              <a:rPr sz="2900" spc="-7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sua</a:t>
            </a:r>
            <a:r>
              <a:rPr sz="2900" spc="-65" dirty="0">
                <a:solidFill>
                  <a:srgbClr val="001F5F"/>
                </a:solidFill>
              </a:rPr>
              <a:t> </a:t>
            </a:r>
            <a:r>
              <a:rPr sz="2900" dirty="0">
                <a:solidFill>
                  <a:srgbClr val="001F5F"/>
                </a:solidFill>
              </a:rPr>
              <a:t>inclinação</a:t>
            </a:r>
            <a:r>
              <a:rPr sz="2900" spc="-65" dirty="0">
                <a:solidFill>
                  <a:srgbClr val="001F5F"/>
                </a:solidFill>
              </a:rPr>
              <a:t> </a:t>
            </a:r>
            <a:r>
              <a:rPr sz="2900" spc="-10" dirty="0">
                <a:solidFill>
                  <a:srgbClr val="001F5F"/>
                </a:solidFill>
              </a:rPr>
              <a:t>natural.</a:t>
            </a:r>
            <a:endParaRPr sz="2900"/>
          </a:p>
        </p:txBody>
      </p:sp>
      <p:sp>
        <p:nvSpPr>
          <p:cNvPr id="4" name="object 4"/>
          <p:cNvSpPr txBox="1"/>
          <p:nvPr/>
        </p:nvSpPr>
        <p:spPr>
          <a:xfrm>
            <a:off x="5434329" y="5653836"/>
            <a:ext cx="59004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Calibri"/>
                <a:cs typeface="Calibri"/>
              </a:rPr>
              <a:t>https</a:t>
            </a:r>
            <a:r>
              <a:rPr sz="1800" spc="-15" dirty="0">
                <a:latin typeface="Calibri"/>
                <a:cs typeface="Calibri"/>
                <a:hlinkClick r:id="rId2"/>
              </a:rPr>
              <a:t>://www.jota.info/artigos/creditamento-</a:t>
            </a:r>
            <a:r>
              <a:rPr sz="1800" spc="-10" dirty="0">
                <a:latin typeface="Calibri"/>
                <a:cs typeface="Calibri"/>
                <a:hlinkClick r:id="rId2"/>
              </a:rPr>
              <a:t>na-pec-45-2019-</a:t>
            </a:r>
            <a:r>
              <a:rPr sz="1800" spc="-25" dirty="0">
                <a:latin typeface="Calibri"/>
                <a:cs typeface="Calibri"/>
                <a:hlinkClick r:id="rId2"/>
              </a:rPr>
              <a:t>o-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principio-da-neutralidade-14112023#_ftn1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429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Alíquota</a:t>
            </a:r>
            <a:r>
              <a:rPr spc="-185" dirty="0"/>
              <a:t> </a:t>
            </a:r>
            <a:r>
              <a:rPr spc="-10" dirty="0"/>
              <a:t>estimada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9708" y="1716989"/>
            <a:ext cx="872871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b="1" dirty="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sz="29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900" b="1" dirty="0">
                <a:solidFill>
                  <a:srgbClr val="001F5F"/>
                </a:solidFill>
                <a:latin typeface="Calibri"/>
                <a:cs typeface="Calibri"/>
              </a:rPr>
              <a:t>Ministério</a:t>
            </a:r>
            <a:r>
              <a:rPr sz="29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900" b="1" dirty="0">
                <a:solidFill>
                  <a:srgbClr val="001F5F"/>
                </a:solidFill>
                <a:latin typeface="Calibri"/>
                <a:cs typeface="Calibri"/>
              </a:rPr>
              <a:t>da</a:t>
            </a:r>
            <a:r>
              <a:rPr sz="29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900" b="1" spc="-10" dirty="0">
                <a:solidFill>
                  <a:srgbClr val="001F5F"/>
                </a:solidFill>
                <a:latin typeface="Calibri"/>
                <a:cs typeface="Calibri"/>
              </a:rPr>
              <a:t>Fazenda</a:t>
            </a:r>
            <a:r>
              <a:rPr sz="29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900" b="1" dirty="0">
                <a:solidFill>
                  <a:srgbClr val="001F5F"/>
                </a:solidFill>
                <a:latin typeface="Calibri"/>
                <a:cs typeface="Calibri"/>
              </a:rPr>
              <a:t>estima</a:t>
            </a:r>
            <a:r>
              <a:rPr sz="29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900" b="1" dirty="0">
                <a:solidFill>
                  <a:srgbClr val="001F5F"/>
                </a:solidFill>
                <a:latin typeface="Calibri"/>
                <a:cs typeface="Calibri"/>
              </a:rPr>
              <a:t>as</a:t>
            </a:r>
            <a:r>
              <a:rPr sz="29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900" b="1" dirty="0">
                <a:solidFill>
                  <a:srgbClr val="001F5F"/>
                </a:solidFill>
                <a:latin typeface="Calibri"/>
                <a:cs typeface="Calibri"/>
              </a:rPr>
              <a:t>alíquotas</a:t>
            </a:r>
            <a:r>
              <a:rPr sz="29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900" b="1" dirty="0">
                <a:solidFill>
                  <a:srgbClr val="001F5F"/>
                </a:solidFill>
                <a:latin typeface="Calibri"/>
                <a:cs typeface="Calibri"/>
              </a:rPr>
              <a:t>em</a:t>
            </a:r>
            <a:r>
              <a:rPr sz="29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900" b="1" dirty="0">
                <a:solidFill>
                  <a:srgbClr val="001F5F"/>
                </a:solidFill>
                <a:latin typeface="Calibri"/>
                <a:cs typeface="Calibri"/>
              </a:rPr>
              <a:t>(EC</a:t>
            </a:r>
            <a:r>
              <a:rPr sz="29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900" b="1" spc="-10" dirty="0">
                <a:solidFill>
                  <a:srgbClr val="001F5F"/>
                </a:solidFill>
                <a:latin typeface="Calibri"/>
                <a:cs typeface="Calibri"/>
              </a:rPr>
              <a:t>132):</a:t>
            </a:r>
            <a:endParaRPr sz="2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50273" y="2589098"/>
            <a:ext cx="1874520" cy="711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1" dirty="0">
                <a:solidFill>
                  <a:srgbClr val="385622"/>
                </a:solidFill>
                <a:latin typeface="Calibri"/>
                <a:cs typeface="Calibri"/>
              </a:rPr>
              <a:t>PLP</a:t>
            </a:r>
            <a:r>
              <a:rPr sz="4500" b="1" spc="-7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4500" b="1" spc="-25" dirty="0">
                <a:solidFill>
                  <a:srgbClr val="385622"/>
                </a:solidFill>
                <a:latin typeface="Calibri"/>
                <a:cs typeface="Calibri"/>
              </a:rPr>
              <a:t>108</a:t>
            </a:r>
            <a:endParaRPr sz="45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9708" y="2589098"/>
            <a:ext cx="1042035" cy="132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1" spc="-25" dirty="0">
                <a:solidFill>
                  <a:srgbClr val="385622"/>
                </a:solidFill>
                <a:latin typeface="Calibri"/>
                <a:cs typeface="Calibri"/>
              </a:rPr>
              <a:t>CBS</a:t>
            </a:r>
            <a:endParaRPr sz="4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4000" b="1" spc="-20" dirty="0">
                <a:latin typeface="Calibri"/>
                <a:cs typeface="Calibri"/>
              </a:rPr>
              <a:t>8,8%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63039" y="3889324"/>
            <a:ext cx="16668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dirty="0">
                <a:latin typeface="Calibri"/>
                <a:cs typeface="Calibri"/>
              </a:rPr>
              <a:t>=</a:t>
            </a:r>
            <a:r>
              <a:rPr sz="4000" b="1" spc="-5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26,5%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77539" y="2589098"/>
            <a:ext cx="4214495" cy="193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34">
              <a:lnSpc>
                <a:spcPct val="100000"/>
              </a:lnSpc>
              <a:spcBef>
                <a:spcPts val="100"/>
              </a:spcBef>
              <a:tabLst>
                <a:tab pos="2641600" algn="l"/>
              </a:tabLst>
            </a:pPr>
            <a:r>
              <a:rPr sz="4500" b="1" spc="-25" dirty="0">
                <a:solidFill>
                  <a:srgbClr val="385622"/>
                </a:solidFill>
                <a:latin typeface="Calibri"/>
                <a:cs typeface="Calibri"/>
              </a:rPr>
              <a:t>IBS</a:t>
            </a:r>
            <a:r>
              <a:rPr sz="4500" b="1" dirty="0">
                <a:solidFill>
                  <a:srgbClr val="385622"/>
                </a:solidFill>
                <a:latin typeface="Calibri"/>
                <a:cs typeface="Calibri"/>
              </a:rPr>
              <a:t>	PLP</a:t>
            </a:r>
            <a:r>
              <a:rPr sz="4500" b="1" spc="-7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4500" b="1" spc="-25" dirty="0">
                <a:solidFill>
                  <a:srgbClr val="385622"/>
                </a:solidFill>
                <a:latin typeface="Calibri"/>
                <a:cs typeface="Calibri"/>
              </a:rPr>
              <a:t>68</a:t>
            </a:r>
            <a:endParaRPr sz="4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4000" b="1" spc="-10" dirty="0">
                <a:latin typeface="Calibri"/>
                <a:cs typeface="Calibri"/>
              </a:rPr>
              <a:t>17,7%</a:t>
            </a:r>
            <a:endParaRPr sz="4000">
              <a:latin typeface="Calibri"/>
              <a:cs typeface="Calibri"/>
            </a:endParaRPr>
          </a:p>
          <a:p>
            <a:pPr marL="2641600">
              <a:lnSpc>
                <a:spcPct val="100000"/>
              </a:lnSpc>
            </a:pPr>
            <a:r>
              <a:rPr sz="4000" b="1" spc="-25" dirty="0">
                <a:latin typeface="Calibri"/>
                <a:cs typeface="Calibri"/>
              </a:rPr>
              <a:t>28%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50273" y="3889324"/>
            <a:ext cx="9112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25" dirty="0">
                <a:latin typeface="Calibri"/>
                <a:cs typeface="Calibri"/>
              </a:rPr>
              <a:t>29%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9708" y="4949190"/>
            <a:ext cx="3942715" cy="1351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</a:tabLst>
            </a:pPr>
            <a:r>
              <a:rPr sz="2900" b="1" dirty="0">
                <a:solidFill>
                  <a:srgbClr val="001F5F"/>
                </a:solidFill>
                <a:latin typeface="Calibri"/>
                <a:cs typeface="Calibri"/>
              </a:rPr>
              <a:t>É</a:t>
            </a:r>
            <a:r>
              <a:rPr sz="2900" b="1" spc="-10" dirty="0">
                <a:solidFill>
                  <a:srgbClr val="001F5F"/>
                </a:solidFill>
                <a:latin typeface="Calibri"/>
                <a:cs typeface="Calibri"/>
              </a:rPr>
              <a:t> sustentável???</a:t>
            </a:r>
            <a:endParaRPr sz="29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buFont typeface="Arial"/>
              <a:buChar char="•"/>
              <a:tabLst>
                <a:tab pos="469265" algn="l"/>
              </a:tabLst>
            </a:pPr>
            <a:r>
              <a:rPr sz="2900" b="1" dirty="0">
                <a:solidFill>
                  <a:srgbClr val="001F5F"/>
                </a:solidFill>
                <a:latin typeface="Calibri"/>
                <a:cs typeface="Calibri"/>
              </a:rPr>
              <a:t>Regimes</a:t>
            </a:r>
            <a:r>
              <a:rPr sz="2900" b="1" spc="-1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900" b="1" spc="-10" dirty="0">
                <a:solidFill>
                  <a:srgbClr val="001F5F"/>
                </a:solidFill>
                <a:latin typeface="Calibri"/>
                <a:cs typeface="Calibri"/>
              </a:rPr>
              <a:t>Diferenciais...</a:t>
            </a:r>
            <a:endParaRPr sz="29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buFont typeface="Arial"/>
              <a:buChar char="•"/>
              <a:tabLst>
                <a:tab pos="469265" algn="l"/>
              </a:tabLst>
            </a:pPr>
            <a:r>
              <a:rPr sz="2900" b="1" dirty="0">
                <a:solidFill>
                  <a:srgbClr val="001F5F"/>
                </a:solidFill>
                <a:latin typeface="Calibri"/>
                <a:cs typeface="Calibri"/>
              </a:rPr>
              <a:t>Imposto</a:t>
            </a:r>
            <a:r>
              <a:rPr sz="2900" b="1" spc="-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900" b="1" spc="-10" dirty="0">
                <a:solidFill>
                  <a:srgbClr val="001F5F"/>
                </a:solidFill>
                <a:latin typeface="Calibri"/>
                <a:cs typeface="Calibri"/>
              </a:rPr>
              <a:t>Seletivo...</a:t>
            </a:r>
            <a:endParaRPr sz="2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9200" y="793026"/>
            <a:ext cx="9753600" cy="54292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Words>1486</Words>
  <Application>Microsoft Office PowerPoint</Application>
  <PresentationFormat>Widescreen</PresentationFormat>
  <Paragraphs>123</Paragraphs>
  <Slides>26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Apresentação do PowerPoint</vt:lpstr>
      <vt:lpstr>Daniel Mauricio Graduado em Letras - UFPR; Administração de Empresas - FESP; Direito - FARESC; Pós-graduado em Gestão Administrativa e Tributária – PUC/PR; Pós-Graduado em Gestão de Pessoas e Qualidade no Setor Público - SPEI; Pós-Graduado em Gestão Pública de Tecnologia da Informação – PUC/PR; Pós-Graduado em Gestão Pública – FAEL. É Auditor de Tributos Municipais da Secretaria Municipal de Finanças da Prefeitura Municipal de Curitiba; foi Diretor do Departamento de Rendas Mobiliárias da Secretaria Municipal de Finanças da Prefeitura Municipal de Curitiba; foi integrante do NAJ/SMF - Núcleo de Assessoramento Jurídico da Secretaria Municipal de Finanças de Curitiba; foi membro do CRT - Comissão de Recursos Tributários da Prefeitura Municipal de Curitiba; foi julgador tributário da Junta de Julgamento Tributário da Secretaria Municipal de Finanças da Prefeitura Municipal de Curitiba; foi integrante da Câmara Técnica Permanente da ABRASF – Associação dos Secretários de Finanças das Capitais, atualmente é Chefe de Serviços do Setor de Processos Administrativos da PMC.         </vt:lpstr>
      <vt:lpstr>Apresentação do PowerPoint</vt:lpstr>
      <vt:lpstr>Conteúdo Programático</vt:lpstr>
      <vt:lpstr>Princípio da Neutralidade</vt:lpstr>
      <vt:lpstr>Princípio da Neutralidade</vt:lpstr>
      <vt:lpstr>Princípio da Neutralidade</vt:lpstr>
      <vt:lpstr>Alíquota estimada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</dc:creator>
  <cp:lastModifiedBy>Denise Toniolo</cp:lastModifiedBy>
  <cp:revision>2</cp:revision>
  <dcterms:created xsi:type="dcterms:W3CDTF">2025-03-10T17:44:06Z</dcterms:created>
  <dcterms:modified xsi:type="dcterms:W3CDTF">2026-07-31T18:52:27Z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2025-02-06T00:00:00Z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2025-03-10T00:00:00Z</vt:filetime>
  </property>
  <property fmtid="{D5CDD505-2E9C-101B-9397-08002B2CF9AE}" pid="5" name="Producer">
    <vt:lpwstr>3-Heights(TM) PDF Security Shell 4.8.25.2 (http://www.pdf-tools.com)</vt:lpwstr>
  </property>
</Properties>
</file>